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6" r:id="rId2"/>
    <p:sldId id="257" r:id="rId3"/>
    <p:sldId id="277" r:id="rId4"/>
    <p:sldId id="265" r:id="rId5"/>
    <p:sldId id="258" r:id="rId6"/>
    <p:sldId id="259" r:id="rId7"/>
    <p:sldId id="263" r:id="rId8"/>
    <p:sldId id="267" r:id="rId9"/>
    <p:sldId id="260" r:id="rId10"/>
    <p:sldId id="262" r:id="rId11"/>
    <p:sldId id="268" r:id="rId12"/>
    <p:sldId id="266" r:id="rId13"/>
    <p:sldId id="261" r:id="rId14"/>
    <p:sldId id="269" r:id="rId15"/>
    <p:sldId id="274" r:id="rId16"/>
    <p:sldId id="264" r:id="rId17"/>
    <p:sldId id="270" r:id="rId18"/>
    <p:sldId id="276" r:id="rId19"/>
    <p:sldId id="271" r:id="rId20"/>
    <p:sldId id="272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2" autoAdjust="0"/>
    <p:restoredTop sz="85278" autoAdjust="0"/>
  </p:normalViewPr>
  <p:slideViewPr>
    <p:cSldViewPr snapToGrid="0">
      <p:cViewPr>
        <p:scale>
          <a:sx n="101" d="100"/>
          <a:sy n="101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helseaKylie\Documents\Research%20stuff\Chad's%20Lab\Scale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VTDQ</a:t>
            </a:r>
            <a:r>
              <a:rPr lang="en-US" sz="1800" baseline="0" dirty="0"/>
              <a:t> Subscales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Values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Sheet1!$A$2:$A$11</c:f>
              <c:numCache>
                <c:formatCode>General</c:formatCode>
                <c:ptCount val="10"/>
                <c:pt idx="0">
                  <c:v>7.6</c:v>
                </c:pt>
                <c:pt idx="1">
                  <c:v>5.44</c:v>
                </c:pt>
                <c:pt idx="2">
                  <c:v>7.41</c:v>
                </c:pt>
                <c:pt idx="3">
                  <c:v>7.9</c:v>
                </c:pt>
                <c:pt idx="4">
                  <c:v>7.87</c:v>
                </c:pt>
                <c:pt idx="5">
                  <c:v>8.82</c:v>
                </c:pt>
                <c:pt idx="6">
                  <c:v>7.02</c:v>
                </c:pt>
                <c:pt idx="7">
                  <c:v>5.27</c:v>
                </c:pt>
                <c:pt idx="8">
                  <c:v>5.05</c:v>
                </c:pt>
                <c:pt idx="9">
                  <c:v>8.32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Sheet1!$B$2:$B$11</c:f>
              <c:numCache>
                <c:formatCode>General</c:formatCode>
                <c:ptCount val="10"/>
                <c:pt idx="0">
                  <c:v>3.34</c:v>
                </c:pt>
                <c:pt idx="1">
                  <c:v>4.79</c:v>
                </c:pt>
                <c:pt idx="2">
                  <c:v>2.15</c:v>
                </c:pt>
                <c:pt idx="3">
                  <c:v>7.98</c:v>
                </c:pt>
                <c:pt idx="4">
                  <c:v>7.11</c:v>
                </c:pt>
                <c:pt idx="5">
                  <c:v>8.1199999999999992</c:v>
                </c:pt>
                <c:pt idx="6">
                  <c:v>5.51</c:v>
                </c:pt>
                <c:pt idx="7">
                  <c:v>2.46</c:v>
                </c:pt>
                <c:pt idx="8">
                  <c:v>2.0699999999999998</c:v>
                </c:pt>
                <c:pt idx="9">
                  <c:v>6.1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Difficulty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Sheet1!$C$2:$C$11</c:f>
              <c:numCache>
                <c:formatCode>General</c:formatCode>
                <c:ptCount val="10"/>
                <c:pt idx="0">
                  <c:v>1.62</c:v>
                </c:pt>
                <c:pt idx="1">
                  <c:v>2.56</c:v>
                </c:pt>
                <c:pt idx="2">
                  <c:v>0.71</c:v>
                </c:pt>
                <c:pt idx="3">
                  <c:v>2.11</c:v>
                </c:pt>
                <c:pt idx="4">
                  <c:v>2.4500000000000002</c:v>
                </c:pt>
                <c:pt idx="5">
                  <c:v>2.54</c:v>
                </c:pt>
                <c:pt idx="6">
                  <c:v>1.47</c:v>
                </c:pt>
                <c:pt idx="7">
                  <c:v>1.1499999999999999</c:v>
                </c:pt>
                <c:pt idx="8">
                  <c:v>1.1200000000000001</c:v>
                </c:pt>
                <c:pt idx="9">
                  <c:v>1.66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65696"/>
        <c:axId val="47967616"/>
      </c:lineChart>
      <c:catAx>
        <c:axId val="47965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Domains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67616"/>
        <c:crosses val="autoZero"/>
        <c:auto val="1"/>
        <c:lblAlgn val="ctr"/>
        <c:lblOffset val="100"/>
        <c:noMultiLvlLbl val="0"/>
      </c:catAx>
      <c:valAx>
        <c:axId val="479676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Likert 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6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25866448055222"/>
          <c:y val="0.42857862776223954"/>
          <c:w val="0.12887776293124262"/>
          <c:h val="0.17009289093405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D8EC8-F5AF-440B-87F3-25DCF1E842C4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DC325-1972-44B2-B605-DE9E5D04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3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9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9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56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84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2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93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76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64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27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6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2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DC325-1972-44B2-B605-DE9E5D04D4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34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7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474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7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8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2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4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4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0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7269-C9C3-4C8F-9EF7-89E0099DF3F6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C2BEBC-1945-4045-93F8-62BA96AD4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721509"/>
            <a:ext cx="7766936" cy="1646302"/>
          </a:xfrm>
        </p:spPr>
        <p:txBody>
          <a:bodyPr/>
          <a:lstStyle/>
          <a:p>
            <a:r>
              <a:rPr lang="en-US" sz="5200" dirty="0"/>
              <a:t>Exploring the Psychometrics of a Committed Action Measure with an Undergraduate Sample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798103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Chelsea VanderWoude, Katherine Cooper, Chad </a:t>
            </a:r>
            <a:r>
              <a:rPr lang="en-US" dirty="0"/>
              <a:t>E. Drake, Ph.D., </a:t>
            </a:r>
            <a:endParaRPr lang="en-US" dirty="0" smtClean="0"/>
          </a:p>
          <a:p>
            <a:r>
              <a:rPr lang="en-US" dirty="0" smtClean="0"/>
              <a:t>Southern Illinois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9" y="3775152"/>
            <a:ext cx="1725458" cy="292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Valued Time and Difficulty </a:t>
            </a:r>
            <a:r>
              <a:rPr lang="en-US" dirty="0" smtClean="0"/>
              <a:t>Questionnaire (VTDQ)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Tool to assess client’s committed action in relation to their values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Developed </a:t>
            </a:r>
            <a:r>
              <a:rPr lang="en-US" sz="2000" dirty="0"/>
              <a:t>for use in clinical </a:t>
            </a:r>
            <a:r>
              <a:rPr lang="en-US" sz="2000" dirty="0" smtClean="0"/>
              <a:t>contexts</a:t>
            </a:r>
          </a:p>
          <a:p>
            <a:endParaRPr lang="en-US" sz="2000" dirty="0"/>
          </a:p>
          <a:p>
            <a:r>
              <a:rPr lang="en-US" sz="2000" dirty="0"/>
              <a:t>Originally created for </a:t>
            </a:r>
            <a:r>
              <a:rPr lang="en-US" sz="2000" dirty="0" smtClean="0"/>
              <a:t>veterans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Ten domains derived from the VLQ</a:t>
            </a:r>
          </a:p>
        </p:txBody>
      </p:sp>
    </p:spTree>
    <p:extLst>
      <p:ext uri="{BB962C8B-B14F-4D97-AF65-F5344CB8AC3E}">
        <p14:creationId xmlns:p14="http://schemas.microsoft.com/office/powerpoint/2010/main" val="32250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5744" y="442209"/>
            <a:ext cx="8596668" cy="1320800"/>
          </a:xfrm>
        </p:spPr>
        <p:txBody>
          <a:bodyPr/>
          <a:lstStyle/>
          <a:p>
            <a:r>
              <a:rPr lang="en-US" dirty="0" smtClean="0"/>
              <a:t>Comparing the VTDQ and VLQ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75745" y="1642269"/>
            <a:ext cx="4185623" cy="576262"/>
          </a:xfrm>
        </p:spPr>
        <p:txBody>
          <a:bodyPr/>
          <a:lstStyle/>
          <a:p>
            <a:r>
              <a:rPr lang="en-US" dirty="0" smtClean="0"/>
              <a:t>VTDQ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75744" y="2268560"/>
            <a:ext cx="4185623" cy="3304117"/>
          </a:xfrm>
        </p:spPr>
        <p:txBody>
          <a:bodyPr/>
          <a:lstStyle/>
          <a:p>
            <a:r>
              <a:rPr lang="en-US" dirty="0" smtClean="0"/>
              <a:t>10 domains</a:t>
            </a:r>
          </a:p>
          <a:p>
            <a:r>
              <a:rPr lang="en-US" dirty="0" smtClean="0"/>
              <a:t>Three subscales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Difficulty </a:t>
            </a:r>
            <a:endParaRPr lang="en-US" dirty="0"/>
          </a:p>
          <a:p>
            <a:r>
              <a:rPr lang="en-US" dirty="0" smtClean="0"/>
              <a:t> 0-10 Likert Scale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61367" y="1763009"/>
            <a:ext cx="4185618" cy="576262"/>
          </a:xfrm>
        </p:spPr>
        <p:txBody>
          <a:bodyPr/>
          <a:lstStyle/>
          <a:p>
            <a:r>
              <a:rPr lang="en-US" dirty="0" smtClean="0"/>
              <a:t>VLQ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61366" y="2318589"/>
            <a:ext cx="4185617" cy="3304117"/>
          </a:xfrm>
        </p:spPr>
        <p:txBody>
          <a:bodyPr/>
          <a:lstStyle/>
          <a:p>
            <a:r>
              <a:rPr lang="en-US" dirty="0" smtClean="0"/>
              <a:t>10 domains</a:t>
            </a:r>
          </a:p>
          <a:p>
            <a:r>
              <a:rPr lang="en-US" dirty="0" smtClean="0"/>
              <a:t>Two parts</a:t>
            </a:r>
          </a:p>
          <a:p>
            <a:pPr lvl="1"/>
            <a:r>
              <a:rPr lang="en-US" dirty="0" smtClean="0"/>
              <a:t>Values </a:t>
            </a:r>
          </a:p>
          <a:p>
            <a:pPr lvl="1"/>
            <a:r>
              <a:rPr lang="en-US" dirty="0" smtClean="0"/>
              <a:t>Living consistently </a:t>
            </a:r>
          </a:p>
          <a:p>
            <a:r>
              <a:rPr lang="en-US" dirty="0" smtClean="0"/>
              <a:t>1-10 Likert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VTDQ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6108"/>
            <a:ext cx="8596668" cy="45574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a. 	How important is it to you to do things for or with family (parents, 			siblings, 	relatives)?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0  1  2  3  4  5  6  7  8  9  10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b. 	In the last week, how much time have you spent doing things for or with 		family? </a:t>
            </a:r>
          </a:p>
          <a:p>
            <a:pPr marL="0" indent="0">
              <a:buNone/>
            </a:pPr>
            <a:r>
              <a:rPr lang="en-US" dirty="0" smtClean="0"/>
              <a:t>		0  1  </a:t>
            </a:r>
            <a:r>
              <a:rPr lang="en-US" dirty="0"/>
              <a:t>2  3  4  5  6  7  8  9 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c. 	In the last week, how difficult was it to do things for or with family 			because of unpleasant thoughts, feelings, memories, or bodily 				sensations </a:t>
            </a:r>
          </a:p>
          <a:p>
            <a:pPr marL="914400" lvl="2" indent="0">
              <a:buNone/>
            </a:pPr>
            <a:r>
              <a:rPr lang="en-US" sz="1800" dirty="0" smtClean="0"/>
              <a:t>0  1  </a:t>
            </a:r>
            <a:r>
              <a:rPr lang="en-US" sz="1800" dirty="0"/>
              <a:t>2  3  4  5  6  7  8  9  10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719"/>
            <a:ext cx="8596668" cy="3880773"/>
          </a:xfrm>
        </p:spPr>
        <p:txBody>
          <a:bodyPr/>
          <a:lstStyle/>
          <a:p>
            <a:r>
              <a:rPr lang="en-US" sz="2000" dirty="0" smtClean="0"/>
              <a:t>177 Undergraduates</a:t>
            </a:r>
            <a:r>
              <a:rPr lang="en-US" sz="2000" dirty="0"/>
              <a:t> </a:t>
            </a:r>
            <a:r>
              <a:rPr lang="en-US" sz="2000" dirty="0" smtClean="0"/>
              <a:t>at Southern Illinois University </a:t>
            </a:r>
          </a:p>
          <a:p>
            <a:endParaRPr lang="en-US" dirty="0" smtClean="0"/>
          </a:p>
          <a:p>
            <a:r>
              <a:rPr lang="en-US" sz="2000" dirty="0" smtClean="0"/>
              <a:t>43.5% Female, 55.9% Male, .6% Other</a:t>
            </a:r>
          </a:p>
          <a:p>
            <a:endParaRPr lang="en-US" sz="2000" dirty="0"/>
          </a:p>
          <a:p>
            <a:r>
              <a:rPr lang="en-US" sz="2000" dirty="0" smtClean="0"/>
              <a:t>Average age 19.55</a:t>
            </a:r>
          </a:p>
          <a:p>
            <a:endParaRPr lang="en-US" sz="2000" dirty="0"/>
          </a:p>
          <a:p>
            <a:r>
              <a:rPr lang="en-US" sz="2000" dirty="0" smtClean="0"/>
              <a:t>61% endorsed earning less than 50,000 annually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9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7633"/>
            <a:ext cx="8596668" cy="1320800"/>
          </a:xfrm>
        </p:spPr>
        <p:txBody>
          <a:bodyPr/>
          <a:lstStyle/>
          <a:p>
            <a:r>
              <a:rPr lang="en-US" dirty="0" smtClean="0"/>
              <a:t>Current Study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8433"/>
            <a:ext cx="8596668" cy="4513787"/>
          </a:xfrm>
        </p:spPr>
        <p:txBody>
          <a:bodyPr/>
          <a:lstStyle/>
          <a:p>
            <a:r>
              <a:rPr lang="en-US" dirty="0" smtClean="0"/>
              <a:t>Acceptance and Action Questionnaire (AAQ)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General Health Questionnaire (GHQ)</a:t>
            </a:r>
          </a:p>
          <a:p>
            <a:endParaRPr lang="en-US" dirty="0"/>
          </a:p>
          <a:p>
            <a:r>
              <a:rPr lang="en-US" dirty="0"/>
              <a:t>Valued Time and Difficulty Questionnaire (VTDQ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Social Dominance Orientation Scale (SDO)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4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Descriptives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253502"/>
              </p:ext>
            </p:extLst>
          </p:nvPr>
        </p:nvGraphicFramePr>
        <p:xfrm>
          <a:off x="338667" y="2156508"/>
          <a:ext cx="9274001" cy="2475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421"/>
                <a:gridCol w="1386220"/>
                <a:gridCol w="1386220"/>
                <a:gridCol w="1028535"/>
                <a:gridCol w="1028535"/>
                <a:gridCol w="1028535"/>
                <a:gridCol w="1028535"/>
              </a:tblGrid>
              <a:tr h="283282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Deviation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Skewness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Kurtosis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2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Statistic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Statistic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Statistic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Error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Statistic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Error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500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VTDQimportanceTotal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70.7119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12.92863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-.241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-.076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28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VTDQtimeTotal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49.6384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12.99319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.415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28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VTDQdifficultyTotal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17.3955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17.23901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28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AAQ: high scores are bad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16.0395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7.49194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.688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-.571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28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GHQ: high scores are good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36.8192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5.46279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-1.046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1.272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28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SDO: high scores are bad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34.3021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12.43435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.246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-.990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.488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981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Valid N (</a:t>
                      </a:r>
                      <a:r>
                        <a:rPr lang="en-US" sz="900" dirty="0" err="1">
                          <a:effectLst/>
                        </a:rPr>
                        <a:t>listwise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Consistency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3207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Cronbach’s</a:t>
            </a:r>
            <a:r>
              <a:rPr lang="en-US" sz="2400" dirty="0" smtClean="0"/>
              <a:t> Alpha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1800" dirty="0" smtClean="0"/>
              <a:t>Subscale A (Values): .691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Subscale B (Time): .615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Subscale C (Difficulty): .876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43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8160"/>
            <a:ext cx="8596668" cy="1320800"/>
          </a:xfrm>
        </p:spPr>
        <p:txBody>
          <a:bodyPr/>
          <a:lstStyle/>
          <a:p>
            <a:r>
              <a:rPr lang="en-US" dirty="0" smtClean="0"/>
              <a:t>Significant correlations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4264471"/>
          </a:xfrm>
        </p:spPr>
        <p:txBody>
          <a:bodyPr/>
          <a:lstStyle/>
          <a:p>
            <a:r>
              <a:rPr lang="en-US" sz="2000" dirty="0" smtClean="0"/>
              <a:t>VTDQ Importance and time subscales .609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GHQ and VTDQ time subscale .240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AAQ and VTDQ difficultly subscale .540</a:t>
            </a:r>
          </a:p>
          <a:p>
            <a:endParaRPr lang="en-US" sz="2000" dirty="0"/>
          </a:p>
          <a:p>
            <a:r>
              <a:rPr lang="en-US" sz="2000" dirty="0" smtClean="0"/>
              <a:t>GHQ and VTDQ difficulty subscale -.429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Non-significant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949"/>
            <a:ext cx="8596668" cy="3880773"/>
          </a:xfrm>
        </p:spPr>
        <p:txBody>
          <a:bodyPr/>
          <a:lstStyle/>
          <a:p>
            <a:r>
              <a:rPr lang="en-US" dirty="0" smtClean="0"/>
              <a:t>SDO and VTDQ difficulty subscale .113</a:t>
            </a:r>
          </a:p>
          <a:p>
            <a:endParaRPr lang="en-US" dirty="0"/>
          </a:p>
          <a:p>
            <a:r>
              <a:rPr lang="en-US" dirty="0" smtClean="0"/>
              <a:t>VTDQ importance and difficulty subscales -.034</a:t>
            </a:r>
          </a:p>
          <a:p>
            <a:endParaRPr lang="en-US" dirty="0"/>
          </a:p>
          <a:p>
            <a:r>
              <a:rPr lang="en-US" dirty="0" smtClean="0"/>
              <a:t>VTDQ difficulty and time subscales  .089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86499"/>
              </p:ext>
            </p:extLst>
          </p:nvPr>
        </p:nvGraphicFramePr>
        <p:xfrm>
          <a:off x="0" y="634481"/>
          <a:ext cx="10082137" cy="532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05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39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“It's not hard to make decisions when you know what your values </a:t>
            </a:r>
            <a:r>
              <a:rPr lang="en-US" sz="2800" dirty="0" smtClean="0"/>
              <a:t>are.” </a:t>
            </a:r>
            <a:br>
              <a:rPr lang="en-US" sz="2800" dirty="0" smtClean="0"/>
            </a:br>
            <a:r>
              <a:rPr lang="en-US" sz="2800" dirty="0" smtClean="0"/>
              <a:t>― Roy Disney 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75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and Least Common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5100"/>
            <a:ext cx="8596668" cy="435347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Most endorsed importance domains: </a:t>
            </a:r>
            <a:r>
              <a:rPr lang="en-US" sz="2000" b="1" dirty="0" smtClean="0"/>
              <a:t>education, physical health, friendship</a:t>
            </a:r>
          </a:p>
          <a:p>
            <a:r>
              <a:rPr lang="en-US" sz="2000" dirty="0" smtClean="0"/>
              <a:t>Least endorsed importance domains: </a:t>
            </a:r>
            <a:r>
              <a:rPr lang="en-US" sz="2000" b="1" dirty="0" smtClean="0"/>
              <a:t>community, religion, intimate </a:t>
            </a:r>
            <a:r>
              <a:rPr lang="en-US" sz="2000" b="1" dirty="0"/>
              <a:t>r</a:t>
            </a:r>
            <a:r>
              <a:rPr lang="en-US" sz="2000" b="1" dirty="0" smtClean="0"/>
              <a:t>elationships </a:t>
            </a:r>
          </a:p>
          <a:p>
            <a:endParaRPr lang="en-US" sz="2000" dirty="0"/>
          </a:p>
          <a:p>
            <a:r>
              <a:rPr lang="en-US" sz="2000" dirty="0" smtClean="0"/>
              <a:t>Most endorsed time domains: </a:t>
            </a:r>
            <a:r>
              <a:rPr lang="en-US" sz="2000" b="1" dirty="0" smtClean="0"/>
              <a:t>education, friendship, </a:t>
            </a:r>
            <a:r>
              <a:rPr lang="en-US" sz="2000" b="1" dirty="0"/>
              <a:t>d</a:t>
            </a:r>
            <a:r>
              <a:rPr lang="en-US" sz="2000" b="1" dirty="0" smtClean="0"/>
              <a:t>aily tasks or work</a:t>
            </a:r>
          </a:p>
          <a:p>
            <a:r>
              <a:rPr lang="en-US" sz="2000" dirty="0" smtClean="0"/>
              <a:t>Least endorsed time domains: </a:t>
            </a:r>
            <a:r>
              <a:rPr lang="en-US" sz="2000" b="1" dirty="0" smtClean="0"/>
              <a:t>community, children, religion </a:t>
            </a:r>
          </a:p>
          <a:p>
            <a:endParaRPr lang="en-US" sz="2000" b="1" dirty="0"/>
          </a:p>
          <a:p>
            <a:r>
              <a:rPr lang="en-US" sz="2000" dirty="0" smtClean="0"/>
              <a:t>Most difficult domains: </a:t>
            </a:r>
            <a:r>
              <a:rPr lang="en-US" sz="2000" b="1" dirty="0" smtClean="0"/>
              <a:t>Intimate relationships, education, daily tasks or work</a:t>
            </a:r>
          </a:p>
          <a:p>
            <a:r>
              <a:rPr lang="en-US" sz="2000" dirty="0" smtClean="0"/>
              <a:t>Least difficult domains: </a:t>
            </a:r>
            <a:r>
              <a:rPr lang="en-US" sz="2000" b="1" dirty="0" smtClean="0"/>
              <a:t>children, community, religion </a:t>
            </a:r>
          </a:p>
        </p:txBody>
      </p:sp>
    </p:spTree>
    <p:extLst>
      <p:ext uri="{BB962C8B-B14F-4D97-AF65-F5344CB8AC3E}">
        <p14:creationId xmlns:p14="http://schemas.microsoft.com/office/powerpoint/2010/main" val="42444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423989"/>
            <a:ext cx="8596668" cy="3880773"/>
          </a:xfrm>
        </p:spPr>
        <p:txBody>
          <a:bodyPr/>
          <a:lstStyle/>
          <a:p>
            <a:r>
              <a:rPr lang="en-US" dirty="0" smtClean="0"/>
              <a:t>Future values based assessments should also include measures of committed action</a:t>
            </a:r>
          </a:p>
          <a:p>
            <a:pPr lvl="1"/>
            <a:r>
              <a:rPr lang="en-US" dirty="0" smtClean="0"/>
              <a:t>Need to clearly define what it means to live consistently with one’s values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Provide more of an open ended portion for values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Hope values based measures will help clinicians in the future track progress in their clients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998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makes a good life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Several unique factors to this </a:t>
            </a:r>
            <a:r>
              <a:rPr lang="en-US" sz="2200" dirty="0" smtClean="0"/>
              <a:t>question</a:t>
            </a:r>
          </a:p>
          <a:p>
            <a:pPr lvl="1"/>
            <a:r>
              <a:rPr lang="en-US" sz="2000" dirty="0" smtClean="0"/>
              <a:t>Ideographic</a:t>
            </a:r>
          </a:p>
          <a:p>
            <a:pPr lvl="1"/>
            <a:r>
              <a:rPr lang="en-US" sz="2000" dirty="0" smtClean="0"/>
              <a:t>Constantly changing</a:t>
            </a:r>
          </a:p>
          <a:p>
            <a:pPr lvl="1"/>
            <a:r>
              <a:rPr lang="en-US" sz="2000" dirty="0" smtClean="0"/>
              <a:t>Never obtained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976" y="251305"/>
            <a:ext cx="4402817" cy="6163944"/>
          </a:xfrm>
        </p:spPr>
      </p:pic>
    </p:spTree>
    <p:extLst>
      <p:ext uri="{BB962C8B-B14F-4D97-AF65-F5344CB8AC3E}">
        <p14:creationId xmlns:p14="http://schemas.microsoft.com/office/powerpoint/2010/main" val="24541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values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3159"/>
            <a:ext cx="8596668" cy="3880773"/>
          </a:xfrm>
        </p:spPr>
        <p:txBody>
          <a:bodyPr/>
          <a:lstStyle/>
          <a:p>
            <a:r>
              <a:rPr lang="en-US" sz="2000" dirty="0" smtClean="0"/>
              <a:t>Impact behavior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Roadmap for a meaningful life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Important in a therapy context</a:t>
            </a:r>
          </a:p>
          <a:p>
            <a:endParaRPr lang="en-US" sz="2000" dirty="0"/>
          </a:p>
          <a:p>
            <a:r>
              <a:rPr lang="en-US" sz="2000" dirty="0" smtClean="0"/>
              <a:t>A key construct in ACT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values based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4768"/>
            <a:ext cx="8596668" cy="4781387"/>
          </a:xfrm>
        </p:spPr>
        <p:txBody>
          <a:bodyPr>
            <a:normAutofit/>
          </a:bodyPr>
          <a:lstStyle/>
          <a:p>
            <a:r>
              <a:rPr lang="en-US" sz="2400" dirty="0"/>
              <a:t>Personal Values </a:t>
            </a:r>
            <a:r>
              <a:rPr lang="en-US" sz="2400" dirty="0" smtClean="0"/>
              <a:t>Questionnaire</a:t>
            </a:r>
          </a:p>
          <a:p>
            <a:endParaRPr lang="en-US" sz="2400" dirty="0"/>
          </a:p>
          <a:p>
            <a:r>
              <a:rPr lang="en-US" sz="2400" dirty="0"/>
              <a:t>The Survey of Guiding Principles questionnaire and card </a:t>
            </a:r>
            <a:r>
              <a:rPr lang="en-US" sz="2400" dirty="0" smtClean="0"/>
              <a:t>sort</a:t>
            </a:r>
          </a:p>
          <a:p>
            <a:endParaRPr lang="en-US" sz="2400" dirty="0"/>
          </a:p>
          <a:p>
            <a:r>
              <a:rPr lang="en-US" sz="2400" dirty="0"/>
              <a:t>VLQ - Valued Living </a:t>
            </a:r>
            <a:r>
              <a:rPr lang="en-US" sz="2400" dirty="0" smtClean="0"/>
              <a:t>Questionnaire</a:t>
            </a:r>
          </a:p>
          <a:p>
            <a:endParaRPr lang="en-US" sz="2400" dirty="0"/>
          </a:p>
          <a:p>
            <a:r>
              <a:rPr lang="en-US" sz="2400" dirty="0"/>
              <a:t>Values Bull's </a:t>
            </a:r>
            <a:r>
              <a:rPr lang="en-US" sz="2400" dirty="0" smtClean="0"/>
              <a:t>Eye</a:t>
            </a:r>
          </a:p>
          <a:p>
            <a:endParaRPr lang="en-US" sz="2400" dirty="0"/>
          </a:p>
          <a:p>
            <a:r>
              <a:rPr lang="en-US" sz="2400" dirty="0"/>
              <a:t>Values Compass pictures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VLQ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5073"/>
            <a:ext cx="8596668" cy="489242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/>
              <a:t>F</a:t>
            </a:r>
            <a:r>
              <a:rPr lang="en-US" sz="2400" dirty="0" smtClean="0"/>
              <a:t>amily </a:t>
            </a:r>
          </a:p>
          <a:p>
            <a:pPr>
              <a:buAutoNum type="arabicPeriod"/>
            </a:pPr>
            <a:r>
              <a:rPr lang="en-US" sz="2400" dirty="0" smtClean="0"/>
              <a:t>Intimate relationships</a:t>
            </a:r>
          </a:p>
          <a:p>
            <a:pPr>
              <a:buAutoNum type="arabicPeriod"/>
            </a:pPr>
            <a:r>
              <a:rPr lang="en-US" sz="2400" dirty="0" smtClean="0"/>
              <a:t>Parenting</a:t>
            </a:r>
          </a:p>
          <a:p>
            <a:pPr>
              <a:buAutoNum type="arabicPeriod"/>
            </a:pPr>
            <a:r>
              <a:rPr lang="en-US" sz="2400" dirty="0" smtClean="0"/>
              <a:t>Friends/social life</a:t>
            </a:r>
          </a:p>
          <a:p>
            <a:pPr>
              <a:buAutoNum type="arabicPeriod"/>
            </a:pPr>
            <a:r>
              <a:rPr lang="en-US" sz="2400" dirty="0" smtClean="0"/>
              <a:t>Work</a:t>
            </a:r>
          </a:p>
          <a:p>
            <a:pPr>
              <a:buAutoNum type="arabicPeriod"/>
            </a:pPr>
            <a:r>
              <a:rPr lang="en-US" sz="2400" dirty="0" smtClean="0"/>
              <a:t>Education/training</a:t>
            </a:r>
          </a:p>
          <a:p>
            <a:pPr>
              <a:buAutoNum type="arabicPeriod"/>
            </a:pPr>
            <a:r>
              <a:rPr lang="en-US" sz="2400" dirty="0" smtClean="0"/>
              <a:t>Recreation/fun</a:t>
            </a:r>
          </a:p>
          <a:p>
            <a:pPr>
              <a:buAutoNum type="arabicPeriod"/>
            </a:pPr>
            <a:r>
              <a:rPr lang="en-US" sz="2400" dirty="0" smtClean="0"/>
              <a:t>Spirituality/meaning &amp; purpose in life</a:t>
            </a:r>
          </a:p>
          <a:p>
            <a:pPr>
              <a:buAutoNum type="arabicPeriod"/>
            </a:pPr>
            <a:r>
              <a:rPr lang="en-US" sz="2400" dirty="0" smtClean="0"/>
              <a:t>Citizenship/Community life</a:t>
            </a:r>
          </a:p>
          <a:p>
            <a:pPr>
              <a:buAutoNum type="arabicPeriod"/>
            </a:pPr>
            <a:r>
              <a:rPr lang="en-US" sz="2400" dirty="0" smtClean="0"/>
              <a:t>Physical self-care</a:t>
            </a:r>
          </a:p>
          <a:p>
            <a:pPr>
              <a:buAutoNum type="arabicPeriod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2458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VLQ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042"/>
            <a:ext cx="8596668" cy="3880773"/>
          </a:xfrm>
        </p:spPr>
        <p:txBody>
          <a:bodyPr/>
          <a:lstStyle/>
          <a:p>
            <a:r>
              <a:rPr lang="en-US" dirty="0" smtClean="0"/>
              <a:t>Part 1</a:t>
            </a:r>
          </a:p>
          <a:p>
            <a:pPr marL="800100" lvl="1" indent="-342900">
              <a:buAutoNum type="arabicParenR"/>
            </a:pPr>
            <a:r>
              <a:rPr lang="en-US" dirty="0"/>
              <a:t>Family (other than marriage or parenting) </a:t>
            </a:r>
          </a:p>
          <a:p>
            <a:pPr marL="457200" lvl="1" indent="0">
              <a:buNone/>
            </a:pPr>
            <a:r>
              <a:rPr lang="en-US" dirty="0"/>
              <a:t>	1  2  3  4  5  6  7  8  9  10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Part 2</a:t>
            </a:r>
          </a:p>
          <a:p>
            <a:pPr marL="800100" lvl="1" indent="-342900">
              <a:buAutoNum type="arabicParenR"/>
            </a:pPr>
            <a:r>
              <a:rPr lang="en-US" dirty="0"/>
              <a:t>	</a:t>
            </a:r>
            <a:r>
              <a:rPr lang="en-US" dirty="0" smtClean="0"/>
              <a:t>Family </a:t>
            </a:r>
            <a:r>
              <a:rPr lang="en-US" dirty="0"/>
              <a:t>(other than marriage or parenting) </a:t>
            </a:r>
          </a:p>
          <a:p>
            <a:pPr marL="457200" lvl="1" indent="0">
              <a:buNone/>
            </a:pPr>
            <a:r>
              <a:rPr lang="en-US" dirty="0"/>
              <a:t>	1  2  3  4  5  6  7  8  9  10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32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414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Values do not indicate action</a:t>
            </a:r>
          </a:p>
          <a:p>
            <a:endParaRPr lang="en-US" sz="2000" dirty="0" smtClean="0"/>
          </a:p>
          <a:p>
            <a:r>
              <a:rPr lang="en-US" sz="2000" dirty="0" smtClean="0"/>
              <a:t>We need a tool to measure both values and committed action </a:t>
            </a:r>
          </a:p>
          <a:p>
            <a:endParaRPr lang="en-US" sz="2000" dirty="0"/>
          </a:p>
          <a:p>
            <a:r>
              <a:rPr lang="en-US" sz="2000" dirty="0" smtClean="0"/>
              <a:t>What does acting consistently with one’s values mean?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7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13331</TotalTime>
  <Words>611</Words>
  <Application>Microsoft Office PowerPoint</Application>
  <PresentationFormat>Custom</PresentationFormat>
  <Paragraphs>225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Facet</vt:lpstr>
      <vt:lpstr>Exploring the Psychometrics of a Committed Action Measure with an Undergraduate Sample</vt:lpstr>
      <vt:lpstr>PowerPoint Presentation</vt:lpstr>
      <vt:lpstr>What are values?</vt:lpstr>
      <vt:lpstr>PowerPoint Presentation</vt:lpstr>
      <vt:lpstr>Why are values important?</vt:lpstr>
      <vt:lpstr>Current values based assessments</vt:lpstr>
      <vt:lpstr>VLQ Domains</vt:lpstr>
      <vt:lpstr>VLQ Example</vt:lpstr>
      <vt:lpstr>Committed action</vt:lpstr>
      <vt:lpstr>Valued Time and Difficulty Questionnaire (VTDQ)</vt:lpstr>
      <vt:lpstr>Comparing the VTDQ and VLQ</vt:lpstr>
      <vt:lpstr>VTDQ Example</vt:lpstr>
      <vt:lpstr>Current Study</vt:lpstr>
      <vt:lpstr>Current Study Continued </vt:lpstr>
      <vt:lpstr>Descriptives</vt:lpstr>
      <vt:lpstr>Internal Consistency </vt:lpstr>
      <vt:lpstr>Significant correlations </vt:lpstr>
      <vt:lpstr>Non-significant correlations</vt:lpstr>
      <vt:lpstr>PowerPoint Presentation</vt:lpstr>
      <vt:lpstr>Most and Least Common Areas</vt:lpstr>
      <vt:lpstr>Future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Psychometrics of a Committed Action Measure with an Undergraduate Sample</dc:title>
  <dc:creator>Chelsea Kylie VanderWoude</dc:creator>
  <cp:lastModifiedBy>Emily</cp:lastModifiedBy>
  <cp:revision>42</cp:revision>
  <dcterms:created xsi:type="dcterms:W3CDTF">2014-06-11T01:15:01Z</dcterms:created>
  <dcterms:modified xsi:type="dcterms:W3CDTF">2014-06-30T18:22:18Z</dcterms:modified>
</cp:coreProperties>
</file>